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9" r:id="rId23"/>
    <p:sldId id="280" r:id="rId24"/>
    <p:sldId id="281" r:id="rId25"/>
    <p:sldId id="283" r:id="rId26"/>
    <p:sldId id="284" r:id="rId27"/>
    <p:sldId id="285" r:id="rId28"/>
    <p:sldId id="303" r:id="rId29"/>
    <p:sldId id="304" r:id="rId30"/>
    <p:sldId id="305" r:id="rId31"/>
    <p:sldId id="30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81654"/>
  </p:normalViewPr>
  <p:slideViewPr>
    <p:cSldViewPr snapToGrid="0" snapToObjects="1">
      <p:cViewPr>
        <p:scale>
          <a:sx n="75" d="100"/>
          <a:sy n="75" d="100"/>
        </p:scale>
        <p:origin x="1158"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25/05/2019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85537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1468385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pronti per iniziare a realizzare alcuni prototipi del sistema.</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34</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37</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Esaminate le caratteristiche del problema, abbiamo iniziato a pensare ad una soluzione che potesse aiutare a risolverlo. </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24738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25/05/2019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25/05/2019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25/05/2019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25/05/2019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25/05/2019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25/05/2019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25/05/2019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25/05/2019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20000"/>
          </a:bodyPr>
          <a:lstStyle/>
          <a:p>
            <a:pPr marL="0" indent="0">
              <a:buNone/>
            </a:pPr>
            <a:r>
              <a:rPr lang="it-IT" dirty="0"/>
              <a:t>Dalle interviste è risultato che:</a:t>
            </a:r>
          </a:p>
          <a:p>
            <a:pPr lvl="0"/>
            <a:r>
              <a:rPr lang="it-IT" dirty="0"/>
              <a:t>la tecnologia potrebbe giocare un ruolo rilevante per l’assegnazione di un alloggio.</a:t>
            </a:r>
          </a:p>
          <a:p>
            <a:pPr lvl="0"/>
            <a:r>
              <a:rPr lang="it-IT" dirty="0"/>
              <a:t>si preferisce alloggiare in un immobile non troppo distante da quello che si è dovuto lasciare, ove possibile.</a:t>
            </a:r>
          </a:p>
          <a:p>
            <a:pPr lvl="0"/>
            <a:r>
              <a:rPr lang="it-IT" dirty="0"/>
              <a:t>Consentire ai cittadini di mettere i propri immobili a disposizione potrebbe aiutare sensibilmente le persone nella fase di gestione delle emergenze e renderebbe addirittura plausibile saltare la fase di smistamento in tendopoli.</a:t>
            </a:r>
          </a:p>
          <a:p>
            <a:pPr lvl="0"/>
            <a:r>
              <a:rPr lang="it-IT" dirty="0"/>
              <a:t>l’iter burocratico deve essere ridotto al minimo.</a:t>
            </a:r>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dirty="0"/>
              <a:t>Dal sondaggio online è risultato che:</a:t>
            </a:r>
          </a:p>
          <a:p>
            <a:pPr lvl="0"/>
            <a:r>
              <a:rPr lang="it-IT" sz="3100" dirty="0"/>
              <a:t>la maggioranza degli intervistati ha un ottimo rapporto con la tecnologia;</a:t>
            </a:r>
          </a:p>
          <a:p>
            <a:pPr lvl="0"/>
            <a:r>
              <a:rPr lang="it-IT" sz="3100" dirty="0"/>
              <a:t>spesso si possiedono altri immobili oltre a quello in cui si vive;</a:t>
            </a:r>
          </a:p>
          <a:p>
            <a:pPr lvl="0"/>
            <a:r>
              <a:rPr lang="it-IT" sz="3100" dirty="0"/>
              <a:t>si possiede in media un solo altro immobile oltre a quello in cui si vive;</a:t>
            </a:r>
          </a:p>
          <a:p>
            <a:pPr lvl="0"/>
            <a:r>
              <a:rPr lang="it-IT" sz="3100" dirty="0"/>
              <a:t>si è propensi a mettere a disposizione l’immobile in caso di emergenza;</a:t>
            </a:r>
          </a:p>
          <a:p>
            <a:pPr lvl="0"/>
            <a:r>
              <a:rPr lang="it-IT" sz="3100" dirty="0"/>
              <a:t>operazioni burocratiche con tempi lunghi farebbero desistere la maggior parte degli intervistati dal mettere a disposizione un proprio immobile;</a:t>
            </a:r>
          </a:p>
          <a:p>
            <a:pPr lvl="0"/>
            <a:r>
              <a:rPr lang="it-IT" sz="3100" dirty="0"/>
              <a:t>la maggioranza degli intervistati non ha dovuto trovare un altro alloggio per cause di forza maggiore;</a:t>
            </a:r>
          </a:p>
          <a:p>
            <a:pPr lvl="0"/>
            <a:r>
              <a:rPr lang="it-IT" sz="3100" dirty="0"/>
              <a:t>chi si è trovato in situazione di emergenza si è mosso autonomamente nel trovare una nuova sistemazione;</a:t>
            </a:r>
          </a:p>
          <a:p>
            <a:pPr lvl="0"/>
            <a:r>
              <a:rPr lang="it-IT" sz="3100" dirty="0"/>
              <a:t>le persone mediamente vogliono restare nella stessa area di quella dell’abitazione lasciata;</a:t>
            </a:r>
          </a:p>
          <a:p>
            <a:pPr lvl="0"/>
            <a:r>
              <a:rPr lang="it-IT" sz="3100" dirty="0"/>
              <a:t>i nuclei familiari sono composti per lo più da 4 persone e sono prevalentemente assenti persone portatrici di handicap;</a:t>
            </a:r>
          </a:p>
          <a:p>
            <a:pPr lvl="0"/>
            <a:r>
              <a:rPr lang="it-IT" sz="3100" dirty="0"/>
              <a:t>è risultato molto importante dare la possibilità di mettere a disposizione e assegnare un immobile online.</a:t>
            </a:r>
          </a:p>
          <a:p>
            <a:pPr marL="0" indent="0">
              <a:buNone/>
            </a:pPr>
            <a:endParaRPr lang="it-IT" dirty="0"/>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A seguito delle interviste condotte con potenziali utenti ed esperti del settore e del sondaggio online, si è proceduto con la creazione di ‘Personas’ che abbiano una sintesi delle caratteristiche degli utenti target del sistema. </a:t>
            </a:r>
            <a:br>
              <a:rPr lang="it-IT" sz="2400" dirty="0"/>
            </a:br>
            <a:r>
              <a:rPr lang="it-IT" sz="2400" dirty="0"/>
              <a:t>Ogni Persona rappresenta un particolare gruppo di utenti. Avremo quindi</a:t>
            </a:r>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dirty="0"/>
              <a:t>Il sito web </a:t>
            </a:r>
            <a:r>
              <a:rPr lang="it-IT" sz="1400" b="1" dirty="0"/>
              <a:t>deve</a:t>
            </a:r>
            <a:r>
              <a:rPr lang="it-IT" sz="1400" dirty="0"/>
              <a:t> permettere agli utenti che posseggono uno o più immobili, di metterli a disposizione delle persone che si ritrovano in una situazione di emergenza;</a:t>
            </a:r>
          </a:p>
          <a:p>
            <a:r>
              <a:rPr lang="it-IT" sz="1400" dirty="0"/>
              <a:t>Il sito web </a:t>
            </a:r>
            <a:r>
              <a:rPr lang="it-IT" sz="1400" b="1" dirty="0"/>
              <a:t>deve</a:t>
            </a:r>
            <a:r>
              <a:rPr lang="it-IT" sz="1400" dirty="0"/>
              <a:t> permettere agli utenti che posseggono uno o più immobili, di decidere il periodo in cui è possibile utilizzare l’abitazione, tenendo conto che la data può essere prorogata ma non anticipata;</a:t>
            </a:r>
          </a:p>
          <a:p>
            <a:r>
              <a:rPr lang="it-IT" sz="1400" dirty="0"/>
              <a:t>Il sito web </a:t>
            </a:r>
            <a:r>
              <a:rPr lang="it-IT" sz="1400" b="1" dirty="0"/>
              <a:t>deve</a:t>
            </a:r>
            <a:r>
              <a:rPr lang="it-IT" sz="1400" dirty="0"/>
              <a:t> permettere agli utenti di visualizzare tutte le informazioni relative agli immobili inseriti e al loro stato di assegnazione;</a:t>
            </a:r>
          </a:p>
          <a:p>
            <a:r>
              <a:rPr lang="it-IT" sz="1400" dirty="0"/>
              <a:t>Il sito web </a:t>
            </a:r>
            <a:r>
              <a:rPr lang="it-IT" sz="1400" b="1" dirty="0"/>
              <a:t>deve</a:t>
            </a:r>
            <a:r>
              <a:rPr lang="it-IT" sz="1400" dirty="0"/>
              <a:t> permettere agli operatori della Protezione Civile di assegnare un immobile alle persone che ne hanno bisogno;</a:t>
            </a:r>
          </a:p>
          <a:p>
            <a:r>
              <a:rPr lang="it-IT" sz="1400" dirty="0"/>
              <a:t>Il sito web </a:t>
            </a:r>
            <a:r>
              <a:rPr lang="it-IT" sz="1400" b="1" dirty="0"/>
              <a:t>deve</a:t>
            </a:r>
            <a:r>
              <a:rPr lang="it-IT" sz="1400" dirty="0"/>
              <a:t> permettere agli operatori della Protezione Civile di trovare la miglior sistemazione possibile vicina alla casa che un nucleo familiare ha lasciato; </a:t>
            </a:r>
          </a:p>
          <a:p>
            <a:r>
              <a:rPr lang="it-IT" sz="1400" dirty="0"/>
              <a:t>Il sito web </a:t>
            </a:r>
            <a:r>
              <a:rPr lang="it-IT" sz="1400" b="1" dirty="0"/>
              <a:t>deve</a:t>
            </a:r>
            <a:r>
              <a:rPr lang="it-IT" sz="1400" dirty="0"/>
              <a:t> permettere agli operatori della Protezione Civile di inserire una lista di persone che hanno bisogno di una sistemazione temporanea;</a:t>
            </a:r>
          </a:p>
          <a:p>
            <a:r>
              <a:rPr lang="it-IT" sz="1400" dirty="0"/>
              <a:t>Il sito web </a:t>
            </a:r>
            <a:r>
              <a:rPr lang="it-IT" sz="1400" b="1" dirty="0"/>
              <a:t>deve</a:t>
            </a:r>
            <a:r>
              <a:rPr lang="it-IT" sz="1400" dirty="0"/>
              <a:t> permettere agli operatori della Protezione Civile di visualizzare la sistemazione provvisoria attuale di ciascun cittadino coinvolto;</a:t>
            </a:r>
          </a:p>
          <a:p>
            <a:r>
              <a:rPr lang="it-IT" sz="1400" dirty="0"/>
              <a:t>Il sito web </a:t>
            </a:r>
            <a:r>
              <a:rPr lang="it-IT" sz="1400" b="1" dirty="0"/>
              <a:t>deve</a:t>
            </a:r>
            <a:r>
              <a:rPr lang="it-IT" sz="1400" dirty="0"/>
              <a:t> permettere agli operatori della Protezione Civile di visualizzare in ogni momento tutti i dettagli relativi ad un immobile;</a:t>
            </a:r>
          </a:p>
          <a:p>
            <a:r>
              <a:rPr lang="it-IT" sz="1400" dirty="0"/>
              <a:t>Il sito web </a:t>
            </a:r>
            <a:r>
              <a:rPr lang="it-IT" sz="1400" b="1" dirty="0"/>
              <a:t>deve</a:t>
            </a:r>
            <a:r>
              <a:rPr lang="it-IT" sz="1400" dirty="0"/>
              <a:t> permettere agli operatori della Protezione Civile di visualizzare e gestire gli occupanti di ogni immobile.</a:t>
            </a:r>
          </a:p>
          <a:p>
            <a:pPr marL="0" indent="0">
              <a:buNone/>
            </a:pPr>
            <a:endParaRPr lang="it-IT" sz="1400" dirty="0"/>
          </a:p>
          <a:p>
            <a:pPr marL="0" indent="0">
              <a:buNone/>
            </a:pPr>
            <a:endParaRPr lang="it-IT" sz="14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lvl="0"/>
            <a:r>
              <a:rPr lang="it-IT" sz="1600" dirty="0"/>
              <a:t>Si logga sul sito di ShareMyHouse, da computer, tablet o cellulare. In ogni caso, essendo l’interfaccia responsive, il layout della pagina sarà sempre adeguato e gli elementi avranno le giuste dimensioni</a:t>
            </a:r>
          </a:p>
          <a:p>
            <a:pPr lvl="0"/>
            <a:r>
              <a:rPr lang="it-IT" sz="1600" dirty="0"/>
              <a:t>Clicca l’immobile che gli interessa.</a:t>
            </a:r>
          </a:p>
          <a:p>
            <a:pPr lvl="0"/>
            <a:r>
              <a:rPr lang="it-IT" sz="1600" dirty="0"/>
              <a:t>Viene visualizzata una pagina contenente tutti i dettagli dell’immobile.</a:t>
            </a:r>
          </a:p>
          <a:p>
            <a:pPr lvl="0"/>
            <a:r>
              <a:rPr lang="it-IT" sz="1600" dirty="0"/>
              <a:t>Clicca il pulsante “Gestisci Occupanti”.</a:t>
            </a:r>
          </a:p>
          <a:p>
            <a:pPr lvl="0"/>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lvl="1"/>
            <a:r>
              <a:rPr lang="it-IT" sz="1600" dirty="0"/>
              <a:t>Codice Fiscale</a:t>
            </a:r>
          </a:p>
          <a:p>
            <a:pPr lvl="1"/>
            <a:r>
              <a:rPr lang="it-IT" sz="1600" dirty="0"/>
              <a:t>Inizio permanenza</a:t>
            </a:r>
          </a:p>
          <a:p>
            <a:pPr lvl="1"/>
            <a:r>
              <a:rPr lang="it-IT" sz="1600" dirty="0"/>
              <a:t>Fine permanenza</a:t>
            </a:r>
          </a:p>
          <a:p>
            <a:pPr lvl="1"/>
            <a:r>
              <a:rPr lang="it-IT" sz="1600" dirty="0"/>
              <a:t>Eventuale disabilità</a:t>
            </a:r>
          </a:p>
          <a:p>
            <a:pPr marL="0" indent="0">
              <a:buNone/>
            </a:pPr>
            <a:endParaRPr lang="it-IT" sz="24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lvl="0"/>
            <a:r>
              <a:rPr lang="it-IT" sz="1600" dirty="0"/>
              <a:t>Clicca il bottone “Aggiungi occupante” in fondo alla pagina.</a:t>
            </a:r>
          </a:p>
          <a:p>
            <a:pPr lvl="0"/>
            <a:r>
              <a:rPr lang="it-IT" sz="1600" dirty="0"/>
              <a:t>Viene visualizzato un modale contenente tutti i codici fiscali dei cittadini che necessitano di un’abitazione.</a:t>
            </a:r>
          </a:p>
          <a:p>
            <a:pPr lvl="0"/>
            <a:r>
              <a:rPr lang="it-IT" sz="1600" dirty="0"/>
              <a:t>Clicca il pulsante “Assegna” per il cittadino che intende assegnare.</a:t>
            </a:r>
          </a:p>
          <a:p>
            <a:pPr lvl="0"/>
            <a:r>
              <a:rPr lang="it-IT" sz="1600" dirty="0"/>
              <a:t>Viene visualizzata una pagina contenente tutti gli immobili con le relative informazioni.</a:t>
            </a:r>
          </a:p>
          <a:p>
            <a:pPr lvl="0"/>
            <a:r>
              <a:rPr lang="it-IT" sz="1600" dirty="0"/>
              <a:t>Clicca il pulsante “Trova migliore soluzione” per l’immobile che ritiene più opportuno per il cittadino scelto precedentemente.</a:t>
            </a:r>
          </a:p>
          <a:p>
            <a:pPr lvl="0"/>
            <a:r>
              <a:rPr lang="it-IT" sz="1600" dirty="0"/>
              <a:t>Viene visualizzata una pagina che visualizza tutti gli immobili. Saranno disponibili sull’interfaccia i seguenti filtri:</a:t>
            </a:r>
          </a:p>
          <a:p>
            <a:pPr lvl="1"/>
            <a:r>
              <a:rPr lang="it-IT" sz="1600" dirty="0"/>
              <a:t>Entro n km</a:t>
            </a:r>
          </a:p>
          <a:p>
            <a:pPr lvl="1"/>
            <a:r>
              <a:rPr lang="it-IT" sz="1600" dirty="0"/>
              <a:t>Stessa regione</a:t>
            </a:r>
          </a:p>
          <a:p>
            <a:pPr lvl="1"/>
            <a:r>
              <a:rPr lang="it-IT" sz="1600" dirty="0"/>
              <a:t>Stessa provincia</a:t>
            </a:r>
          </a:p>
          <a:p>
            <a:pPr lvl="1"/>
            <a:r>
              <a:rPr lang="it-IT" sz="1600" dirty="0"/>
              <a:t>Accesso disabili</a:t>
            </a:r>
          </a:p>
          <a:p>
            <a:pPr lvl="0"/>
            <a:r>
              <a:rPr lang="it-IT" sz="1600" dirty="0"/>
              <a:t>Clicca il pulsante “Assegna” per l’immobile che intende assegnare al cittadino</a:t>
            </a:r>
          </a:p>
          <a:p>
            <a:pPr marL="0" indent="0">
              <a:buNone/>
            </a:pPr>
            <a:endParaRPr lang="it-IT" sz="24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4273347593"/>
              </p:ext>
            </p:extLst>
          </p:nvPr>
        </p:nvGraphicFramePr>
        <p:xfrm>
          <a:off x="628650" y="1825625"/>
          <a:ext cx="7886700" cy="3766566"/>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Non è intuitivo per l’utente che cliccando su un immobile se ne vedano i dettagli</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molto più lunga</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p>
                    <a:p>
                      <a:pPr algn="l">
                        <a:lnSpc>
                          <a:spcPct val="107000"/>
                        </a:lnSpc>
                        <a:spcAft>
                          <a:spcPts val="800"/>
                        </a:spcAf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Operazione lunga</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Non è chiaro quale cittadino sta assegnando a quale abitazione</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Se si preme il pulsante “Assegna” non viene assegnato il cittadino, ma si è rimandati ad un’altra pagina in cui devono essere eseguite altre operazione</a:t>
                      </a:r>
                      <a:b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Impostare così quest’operazione va contro gli standard tipici delle label dei pulsanti, in quanto l’utente tende a pensare che un pulsante chiamato “Assegna”, permetta di assegnare il cittadino e di terminare l’operazione</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4"/>
            <a:ext cx="7886700" cy="4867275"/>
          </a:xfrm>
        </p:spPr>
        <p:txBody>
          <a:bodyPr>
            <a:noAutofit/>
          </a:bodyPr>
          <a:lstStyle/>
          <a:p>
            <a:pPr marL="0" indent="0">
              <a:buNone/>
            </a:pPr>
            <a:r>
              <a:rPr lang="it-IT" sz="2000" dirty="0"/>
              <a:t>Dal momento che questa soluzione è ritenuta molto macchinosa e difficilmente comprensibile per l’operatore, abbiamo scelto di modificare le scelte di design, come riportato di seguito:</a:t>
            </a:r>
          </a:p>
          <a:p>
            <a:pPr marL="0" indent="0">
              <a:buNone/>
            </a:pPr>
            <a:r>
              <a:rPr lang="it-IT" sz="1600" dirty="0"/>
              <a:t>Luca: </a:t>
            </a:r>
          </a:p>
          <a:p>
            <a:pPr lvl="0"/>
            <a:r>
              <a:rPr lang="it-IT" sz="1600" dirty="0"/>
              <a:t>Si logga sul sito di ShareMyHouse, da computer, tablet o cellulare. In ogni caso, essendo l’interfaccia responsive, il layout della pagina sarà sempre adeguato e gli elementi avranno le giuste dimensioni</a:t>
            </a:r>
          </a:p>
          <a:p>
            <a:pPr lvl="0"/>
            <a:r>
              <a:rPr lang="it-IT" sz="1600" dirty="0"/>
              <a:t>Clicca, nella barra superiore, sul bottone “Cittadini”</a:t>
            </a:r>
          </a:p>
          <a:p>
            <a:pPr lvl="0"/>
            <a:r>
              <a:rPr lang="it-IT" sz="1600" dirty="0"/>
              <a:t>Viene visualizzata una tabella con l’elenco dei cittadini presenti nel database.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lvl="1"/>
            <a:r>
              <a:rPr lang="it-IT" sz="1600" dirty="0"/>
              <a:t>Codice Fiscale</a:t>
            </a:r>
          </a:p>
          <a:p>
            <a:pPr lvl="1"/>
            <a:r>
              <a:rPr lang="it-IT" sz="1600" dirty="0"/>
              <a:t>Codice identificativo dell’immobile che è stato loro assegnato, se c’è n’è già uno</a:t>
            </a:r>
          </a:p>
          <a:p>
            <a:pPr lvl="1"/>
            <a:r>
              <a:rPr lang="it-IT" sz="1600" dirty="0"/>
              <a:t>Città di residenza </a:t>
            </a:r>
          </a:p>
          <a:p>
            <a:pPr lvl="1"/>
            <a:r>
              <a:rPr lang="it-IT" sz="1600" dirty="0"/>
              <a:t>Indirizzo di residenza</a:t>
            </a:r>
          </a:p>
          <a:p>
            <a:pPr lvl="1"/>
            <a:r>
              <a:rPr lang="it-IT" sz="1600" dirty="0"/>
              <a:t>Eventuale disabilità</a:t>
            </a:r>
          </a:p>
          <a:p>
            <a:pPr marL="0" indent="0">
              <a:buNone/>
            </a:pPr>
            <a:endParaRPr lang="it-IT" sz="2400" dirty="0"/>
          </a:p>
        </p:txBody>
      </p:sp>
    </p:spTree>
    <p:extLst>
      <p:ext uri="{BB962C8B-B14F-4D97-AF65-F5344CB8AC3E}">
        <p14:creationId xmlns:p14="http://schemas.microsoft.com/office/powerpoint/2010/main" val="20051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lvl="0"/>
            <a:r>
              <a:rPr lang="it-IT" sz="1900" dirty="0"/>
              <a:t>Clicca sul bottone “Trova migliore sistemazione”, presente per ogni cittadino </a:t>
            </a:r>
          </a:p>
          <a:p>
            <a:pPr lvl="0"/>
            <a:r>
              <a:rPr lang="it-IT" sz="1900" dirty="0"/>
              <a:t>Viene visualizzata una pagina che contiene una tabella con gli immobili. </a:t>
            </a:r>
          </a:p>
          <a:p>
            <a:pPr lvl="0"/>
            <a:r>
              <a:rPr lang="it-IT" sz="1900" dirty="0"/>
              <a:t>Gli immobili visualizzati all’interno della tabella, sono filtrabili in base a criteri che dipendono dal cittadino del quale ci stiamo occupando. </a:t>
            </a:r>
          </a:p>
          <a:p>
            <a:pPr lvl="0"/>
            <a:r>
              <a:rPr lang="it-IT" sz="1900" dirty="0"/>
              <a:t>Luca seleziona che vuole immobili che siano entro 100 km dalla residenza che il cittadino è stato costretto a lasciare e nella stessa regione </a:t>
            </a:r>
          </a:p>
          <a:p>
            <a:pPr lvl="0"/>
            <a:r>
              <a:rPr lang="it-IT" sz="1900" dirty="0"/>
              <a:t>Individuato l’immobile più adatto, Luca può premere sul bottone “Assegna” direttamente dalla tabella</a:t>
            </a:r>
          </a:p>
          <a:p>
            <a:pPr marL="457200" lvl="1" indent="0">
              <a:buNone/>
            </a:pPr>
            <a:r>
              <a:rPr lang="it-IT" sz="1900" dirty="0"/>
              <a:t>Se invece vuole visualizzare maggiori dettagli sull’immobile, può cliccare su di esso all’interno della tabella e visualizzare la pagina “Dettagli Immobile”.</a:t>
            </a:r>
            <a:br>
              <a:rPr lang="it-IT" sz="1900" dirty="0"/>
            </a:br>
            <a:r>
              <a:rPr lang="it-IT" sz="1900" dirty="0"/>
              <a:t>Anche all’interno di quest’ultima sarà possibile cliccare su “Aggiungi Cittadino”, se in seguito all’ulteriore verifica Luca ritiene l’immobile adatto.</a:t>
            </a:r>
          </a:p>
          <a:p>
            <a:pPr marL="0" indent="0">
              <a:buNone/>
            </a:pPr>
            <a:endParaRPr lang="it-IT" sz="2400" dirty="0"/>
          </a:p>
        </p:txBody>
      </p:sp>
    </p:spTree>
    <p:extLst>
      <p:ext uri="{BB962C8B-B14F-4D97-AF65-F5344CB8AC3E}">
        <p14:creationId xmlns:p14="http://schemas.microsoft.com/office/powerpoint/2010/main" val="185788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(1) -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(2) – </a:t>
            </a:r>
            <a:br>
              <a:rPr lang="it-IT"/>
            </a:br>
            <a:r>
              <a:rPr lang="it-IT"/>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(3) – </a:t>
            </a:r>
            <a:br>
              <a:rPr lang="it-IT"/>
            </a:br>
            <a:r>
              <a:rPr lang="it-IT"/>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Prototipo </a:t>
            </a:r>
            <a:r>
              <a:rPr lang="it-IT" err="1"/>
              <a:t>Low</a:t>
            </a:r>
            <a:r>
              <a:rPr lang="it-IT"/>
              <a:t>-fi – Esempio (1) - </a:t>
            </a:r>
            <a:r>
              <a:rPr lang="it-IT" sz="200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(2) – </a:t>
            </a:r>
            <a:r>
              <a:rPr lang="it-IT" sz="220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(3) – </a:t>
            </a:r>
            <a:r>
              <a:rPr lang="it-IT" sz="220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dirty="0"/>
              <a:t>Nella gestione di tali situazioni, sopraggiungono diversi problemi</a:t>
            </a:r>
          </a:p>
          <a:p>
            <a:pPr lvl="1"/>
            <a:r>
              <a:rPr lang="it-IT" dirty="0"/>
              <a:t>Bisogna effettuare il censimento della popolazione colpita.</a:t>
            </a:r>
          </a:p>
          <a:p>
            <a:pPr lvl="1"/>
            <a:r>
              <a:rPr lang="it-IT" dirty="0"/>
              <a:t>Sebbene la Protezione Civile abbia una lista di hotel disponibili ad ospitare le persone, spesso è comunque necessaria una prima fase in cui i cittadini vengono smistati in tendopoli, che vanno allestite in maniera rapidissima.</a:t>
            </a:r>
          </a:p>
          <a:p>
            <a:pPr lvl="1"/>
            <a:r>
              <a:rPr lang="it-IT" dirty="0"/>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(1) – </a:t>
            </a:r>
            <a:r>
              <a:rPr lang="it-IT" sz="220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(2) – </a:t>
            </a:r>
            <a:r>
              <a:rPr lang="it-IT" sz="220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(3) – </a:t>
            </a:r>
            <a:br>
              <a:rPr lang="it-IT"/>
            </a:br>
            <a:r>
              <a:rPr lang="it-IT" sz="1800"/>
              <a:t>Individuazione e assegnazione migliore immobile per il cittadino- Lato Operatore </a:t>
            </a:r>
          </a:p>
        </p:txBody>
      </p:sp>
      <p:pic>
        <p:nvPicPr>
          <p:cNvPr id="3" name="Registrazione schermo 2019-05-15 alle 17.04.05.mov">
            <a:hlinkClick r:id="" action="ppaction://media"/>
            <a:extLst>
              <a:ext uri="{FF2B5EF4-FFF2-40B4-BE49-F238E27FC236}">
                <a16:creationId xmlns:a16="http://schemas.microsoft.com/office/drawing/2014/main" id="{9244927B-293F-EF40-995F-A9E0C5AFED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667" t="17077" r="21538" b="24667"/>
          <a:stretch/>
        </p:blipFill>
        <p:spPr>
          <a:xfrm>
            <a:off x="1444869" y="2074772"/>
            <a:ext cx="6254262" cy="4009505"/>
          </a:xfrm>
          <a:prstGeom prst="rect">
            <a:avLst/>
          </a:prstGeom>
        </p:spPr>
      </p:pic>
    </p:spTree>
    <p:extLst>
      <p:ext uri="{BB962C8B-B14F-4D97-AF65-F5344CB8AC3E}">
        <p14:creationId xmlns:p14="http://schemas.microsoft.com/office/powerpoint/2010/main" val="12554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(4) – </a:t>
            </a:r>
            <a:br>
              <a:rPr lang="it-IT"/>
            </a:br>
            <a:r>
              <a:rPr lang="it-IT" sz="180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i="1" dirty="0"/>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Gli utenti target saranno persone appartenenti alle seguenti categorie:</a:t>
            </a:r>
          </a:p>
          <a:p>
            <a:r>
              <a:rPr lang="it-IT" dirty="0"/>
              <a:t>Cittadini che vogliono mettere a disposizione degli altri i propri immobili che non usano frequentemente.</a:t>
            </a:r>
          </a:p>
          <a:p>
            <a:r>
              <a:rPr lang="it-IT" dirty="0"/>
              <a:t>Operatori della Protezione Civile che hanno la necessità di assegnare, in modo rapido, la migliore soluzione abitativa possibile a chi ne ha bisogno.</a:t>
            </a:r>
          </a:p>
          <a:p>
            <a:r>
              <a:rPr lang="it-IT" dirty="0"/>
              <a:t>Cittadini che a causa di un evento catastrofico (terremoti, alluvioni, crollo di edifici) sono costretti a lasciare, temporaneamente o definitivamente, la propria abitazione.</a:t>
            </a:r>
          </a:p>
          <a:p>
            <a:endParaRPr lang="it-IT" dirty="0"/>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20000"/>
          </a:bodyPr>
          <a:lstStyle/>
          <a:p>
            <a:pPr marL="0" indent="0">
              <a:buNone/>
            </a:pPr>
            <a:r>
              <a:rPr lang="it-IT" dirty="0"/>
              <a:t>La prima operazione compiuta è stata lo svolgimento di un’analisi contestuale. </a:t>
            </a:r>
          </a:p>
          <a:p>
            <a:r>
              <a:rPr lang="it-IT" dirty="0"/>
              <a:t>Come mezzo primario di raccolta di informazioni, sono state utilizzate le interviste, portate avanti con persone facenti parte dei target precedentemente individuati. </a:t>
            </a:r>
          </a:p>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3776</Words>
  <Application>Microsoft Office PowerPoint</Application>
  <PresentationFormat>Presentazione su schermo (4:3)</PresentationFormat>
  <Paragraphs>291</Paragraphs>
  <Slides>47</Slides>
  <Notes>27</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Requisiti Funzionali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Interaction Scenario (Esempio)</vt:lpstr>
      <vt:lpstr>Interaction Scenario (Esempio)</vt:lpstr>
      <vt:lpstr>Interaction Scenario (Esempio)</vt:lpstr>
      <vt:lpstr>Prototipazione</vt:lpstr>
      <vt:lpstr>Prototipazione</vt:lpstr>
      <vt:lpstr>Storybording – Esempio (1) - Aggiunta Immobili</vt:lpstr>
      <vt:lpstr>Storybording – Esempio (2) –  Aggiunta Immobili</vt:lpstr>
      <vt:lpstr>Storybording – Esempio (3) –  Aggiunta Immobili</vt:lpstr>
      <vt:lpstr>Prototipo Low-fi – Esempio (1) - Profilo utente (Lato Utente)</vt:lpstr>
      <vt:lpstr>Prototipo Low-fi – Esempio (2) – Gestione Occupanti (Lato Operatore)</vt:lpstr>
      <vt:lpstr>Prototipo Low-fi – Esempio (3) – Dettagli Immobile (Lato Operatore)</vt:lpstr>
      <vt:lpstr>Prototipo Hi-Fi – Esempio (1) – Visualizzazione profilo utente (Lato Utente)</vt:lpstr>
      <vt:lpstr>Prototipo Hi-Fi – Esempio (2) – Visualizzazione Immobili e rimozione occupanti - Lato Operatore </vt:lpstr>
      <vt:lpstr>Prototipo Hi-Fi – Esempio (3) –  Individuazione e assegnazione migliore immobile per il cittadino- Lato Operatore </vt:lpstr>
      <vt:lpstr>Prototipo Hi-Fi – Esempio (4) –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49</cp:revision>
  <dcterms:created xsi:type="dcterms:W3CDTF">2019-05-15T14:10:37Z</dcterms:created>
  <dcterms:modified xsi:type="dcterms:W3CDTF">2019-05-25T15:14:57Z</dcterms:modified>
</cp:coreProperties>
</file>